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7837929bb7_3_22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837929bb7_3_581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7837929bb7_3_285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7837929bb7_3_317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7837929bb7_3_347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7837929bb7_3_374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7837929bb7_3_404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7837929bb7_3_491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7837929bb7_6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7837929bb7_6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837929bb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7837929bb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7837929bb7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7837929bb7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837929bb7_3_531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837929bb7_8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7837929bb7_8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7837929bb7_3_48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7837929bb7_3_117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7837929bb7_3_170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837929bb7_3_19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F">
  <p:cSld name="TITLE_AND_BODY_2_1_1_1_1_1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228600" y="228600"/>
            <a:ext cx="8686800" cy="4686300"/>
          </a:xfrm>
          <a:prstGeom prst="roundRect">
            <a:avLst>
              <a:gd fmla="val 6123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>
            <p:ph idx="2" type="pic"/>
          </p:nvPr>
        </p:nvSpPr>
        <p:spPr>
          <a:xfrm>
            <a:off x="4626864" y="585216"/>
            <a:ext cx="3968400" cy="3968400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557784" y="585216"/>
            <a:ext cx="3712500" cy="93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508525" y="1883625"/>
            <a:ext cx="3761700" cy="267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51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A">
  <p:cSld name="TITLE_AND_BODY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>
            <p:ph idx="2" type="pic"/>
          </p:nvPr>
        </p:nvSpPr>
        <p:spPr>
          <a:xfrm>
            <a:off x="399600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14"/>
          <p:cNvSpPr txBox="1"/>
          <p:nvPr>
            <p:ph type="title"/>
          </p:nvPr>
        </p:nvSpPr>
        <p:spPr>
          <a:xfrm>
            <a:off x="384048" y="329184"/>
            <a:ext cx="3154800" cy="86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329184" y="1545336"/>
            <a:ext cx="3218700" cy="30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4_1_A">
  <p:cSld name="CUSTOM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>
            <p:ph idx="2" type="pic"/>
          </p:nvPr>
        </p:nvSpPr>
        <p:spPr>
          <a:xfrm>
            <a:off x="2990088" y="1436336"/>
            <a:ext cx="3173100" cy="31731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228600" y="228600"/>
            <a:ext cx="8686800" cy="85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/>
        </p:nvSpPr>
        <p:spPr>
          <a:xfrm>
            <a:off x="210312" y="1171160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3" name="Google Shape;63;p15"/>
          <p:cNvSpPr txBox="1"/>
          <p:nvPr/>
        </p:nvSpPr>
        <p:spPr>
          <a:xfrm>
            <a:off x="210312" y="3274280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4" name="Google Shape;64;p15"/>
          <p:cNvSpPr txBox="1"/>
          <p:nvPr/>
        </p:nvSpPr>
        <p:spPr>
          <a:xfrm>
            <a:off x="6336792" y="1170432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1042416" y="1244312"/>
            <a:ext cx="16641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3" type="body"/>
          </p:nvPr>
        </p:nvSpPr>
        <p:spPr>
          <a:xfrm>
            <a:off x="7178040" y="1243584"/>
            <a:ext cx="16641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4" type="body"/>
          </p:nvPr>
        </p:nvSpPr>
        <p:spPr>
          <a:xfrm>
            <a:off x="7178040" y="3346704"/>
            <a:ext cx="16641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68" name="Google Shape;68;p15"/>
          <p:cNvCxnSpPr/>
          <p:nvPr/>
        </p:nvCxnSpPr>
        <p:spPr>
          <a:xfrm>
            <a:off x="545049" y="1372270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" name="Google Shape;69;p15"/>
          <p:cNvCxnSpPr/>
          <p:nvPr/>
        </p:nvCxnSpPr>
        <p:spPr>
          <a:xfrm>
            <a:off x="545049" y="3474695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" name="Google Shape;70;p15"/>
          <p:cNvCxnSpPr/>
          <p:nvPr/>
        </p:nvCxnSpPr>
        <p:spPr>
          <a:xfrm>
            <a:off x="6677174" y="1371600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" name="Google Shape;71;p15"/>
          <p:cNvCxnSpPr/>
          <p:nvPr/>
        </p:nvCxnSpPr>
        <p:spPr>
          <a:xfrm>
            <a:off x="6677174" y="3474720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" name="Google Shape;72;p15"/>
          <p:cNvSpPr txBox="1"/>
          <p:nvPr/>
        </p:nvSpPr>
        <p:spPr>
          <a:xfrm>
            <a:off x="6336796" y="3273550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3" name="Google Shape;73;p15"/>
          <p:cNvSpPr txBox="1"/>
          <p:nvPr>
            <p:ph idx="5" type="body"/>
          </p:nvPr>
        </p:nvSpPr>
        <p:spPr>
          <a:xfrm>
            <a:off x="1042416" y="3347432"/>
            <a:ext cx="16641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04">
          <p15:clr>
            <a:srgbClr val="E46962"/>
          </p15:clr>
        </p15:guide>
        <p15:guide id="2" pos="4718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D">
  <p:cSld name="TITLE_AND_BODY_2_1_1_1_1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228600" y="804675"/>
            <a:ext cx="37302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228600" y="1901954"/>
            <a:ext cx="3730200" cy="269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16"/>
          <p:cNvSpPr/>
          <p:nvPr>
            <p:ph idx="2" type="pic"/>
          </p:nvPr>
        </p:nvSpPr>
        <p:spPr>
          <a:xfrm>
            <a:off x="4233672" y="228600"/>
            <a:ext cx="4690800" cy="4690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E">
  <p:cSld name="TITLE_AND_BODY_2_1_1_1_1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>
            <p:ph idx="2" type="pic"/>
          </p:nvPr>
        </p:nvSpPr>
        <p:spPr>
          <a:xfrm>
            <a:off x="466195" y="587552"/>
            <a:ext cx="3968400" cy="3968400"/>
          </a:xfrm>
          <a:prstGeom prst="roundRect">
            <a:avLst>
              <a:gd fmla="val 9998" name="adj"/>
            </a:avLst>
          </a:prstGeom>
          <a:noFill/>
          <a:ln>
            <a:noFill/>
          </a:ln>
        </p:spPr>
      </p:sp>
      <p:sp>
        <p:nvSpPr>
          <p:cNvPr id="80" name="Google Shape;80;p17"/>
          <p:cNvSpPr txBox="1"/>
          <p:nvPr>
            <p:ph type="title"/>
          </p:nvPr>
        </p:nvSpPr>
        <p:spPr>
          <a:xfrm>
            <a:off x="4896292" y="280875"/>
            <a:ext cx="3925200" cy="109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4773075" y="1820475"/>
            <a:ext cx="4079700" cy="27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82" name="Google Shape;82;p17"/>
          <p:cNvCxnSpPr/>
          <p:nvPr/>
        </p:nvCxnSpPr>
        <p:spPr>
          <a:xfrm>
            <a:off x="4894857" y="1615440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083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G">
  <p:cSld name="TITLE_AND_BODY_2_1_1_1_1_1_1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/>
          <p:nvPr>
            <p:ph idx="2" type="pic"/>
          </p:nvPr>
        </p:nvSpPr>
        <p:spPr>
          <a:xfrm>
            <a:off x="4233672" y="228600"/>
            <a:ext cx="4690800" cy="46908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18"/>
          <p:cNvSpPr txBox="1"/>
          <p:nvPr>
            <p:ph type="title"/>
          </p:nvPr>
        </p:nvSpPr>
        <p:spPr>
          <a:xfrm>
            <a:off x="228600" y="228600"/>
            <a:ext cx="35571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228600" y="1600200"/>
            <a:ext cx="3557100" cy="331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B">
  <p:cSld name="TITLE_AND_BODY_2_1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/>
          <p:nvPr>
            <p:ph idx="2" type="pic"/>
          </p:nvPr>
        </p:nvSpPr>
        <p:spPr>
          <a:xfrm>
            <a:off x="4517136" y="475488"/>
            <a:ext cx="4188000" cy="4188000"/>
          </a:xfrm>
          <a:prstGeom prst="roundRect">
            <a:avLst>
              <a:gd fmla="val 8475" name="adj"/>
            </a:avLst>
          </a:prstGeom>
          <a:noFill/>
          <a:ln>
            <a:noFill/>
          </a:ln>
        </p:spPr>
      </p:sp>
      <p:sp>
        <p:nvSpPr>
          <p:cNvPr id="89" name="Google Shape;89;p19"/>
          <p:cNvSpPr txBox="1"/>
          <p:nvPr>
            <p:ph type="title"/>
          </p:nvPr>
        </p:nvSpPr>
        <p:spPr>
          <a:xfrm>
            <a:off x="548650" y="576075"/>
            <a:ext cx="3556800" cy="86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438912" y="1655064"/>
            <a:ext cx="3666600" cy="287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91" name="Google Shape;91;p19"/>
          <p:cNvCxnSpPr/>
          <p:nvPr/>
        </p:nvCxnSpPr>
        <p:spPr>
          <a:xfrm>
            <a:off x="530352" y="402336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" name="Google Shape;92;p19"/>
          <p:cNvCxnSpPr/>
          <p:nvPr/>
        </p:nvCxnSpPr>
        <p:spPr>
          <a:xfrm>
            <a:off x="530352" y="4745736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C">
  <p:cSld name="TITLE_AND_BODY_2_1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/>
          <p:nvPr>
            <p:ph idx="2" type="pic"/>
          </p:nvPr>
        </p:nvSpPr>
        <p:spPr>
          <a:xfrm>
            <a:off x="228600" y="228600"/>
            <a:ext cx="4690800" cy="469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95" name="Google Shape;95;p20"/>
          <p:cNvSpPr txBox="1"/>
          <p:nvPr>
            <p:ph type="title"/>
          </p:nvPr>
        </p:nvSpPr>
        <p:spPr>
          <a:xfrm>
            <a:off x="5362500" y="640075"/>
            <a:ext cx="34671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5279300" y="1901949"/>
            <a:ext cx="3550200" cy="269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H">
  <p:cSld name="TITLE_AND_BODY_2_1_1_1_1_1_1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/>
          <p:nvPr>
            <p:ph idx="2" type="pic"/>
          </p:nvPr>
        </p:nvSpPr>
        <p:spPr>
          <a:xfrm>
            <a:off x="548640" y="1554480"/>
            <a:ext cx="2807100" cy="2807100"/>
          </a:xfrm>
          <a:prstGeom prst="roundRect">
            <a:avLst>
              <a:gd fmla="val 8343" name="adj"/>
            </a:avLst>
          </a:prstGeom>
          <a:noFill/>
          <a:ln>
            <a:noFill/>
          </a:ln>
        </p:spPr>
      </p:sp>
      <p:sp>
        <p:nvSpPr>
          <p:cNvPr id="99" name="Google Shape;99;p21"/>
          <p:cNvSpPr txBox="1"/>
          <p:nvPr>
            <p:ph type="title"/>
          </p:nvPr>
        </p:nvSpPr>
        <p:spPr>
          <a:xfrm>
            <a:off x="548675" y="603500"/>
            <a:ext cx="79239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" type="body"/>
          </p:nvPr>
        </p:nvSpPr>
        <p:spPr>
          <a:xfrm>
            <a:off x="3895344" y="1408176"/>
            <a:ext cx="47823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01" name="Google Shape;101;p21"/>
          <p:cNvCxnSpPr/>
          <p:nvPr/>
        </p:nvCxnSpPr>
        <p:spPr>
          <a:xfrm>
            <a:off x="544200" y="451125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4_1_B">
  <p:cSld name="CUSTOM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/>
          <p:nvPr>
            <p:ph idx="2" type="pic"/>
          </p:nvPr>
        </p:nvSpPr>
        <p:spPr>
          <a:xfrm>
            <a:off x="228600" y="2587752"/>
            <a:ext cx="2222100" cy="2222100"/>
          </a:xfrm>
          <a:prstGeom prst="teardrop">
            <a:avLst>
              <a:gd fmla="val 100000" name="adj"/>
            </a:avLst>
          </a:prstGeom>
          <a:noFill/>
          <a:ln>
            <a:noFill/>
          </a:ln>
        </p:spPr>
      </p:sp>
      <p:sp>
        <p:nvSpPr>
          <p:cNvPr id="104" name="Google Shape;104;p22"/>
          <p:cNvSpPr txBox="1"/>
          <p:nvPr>
            <p:ph type="title"/>
          </p:nvPr>
        </p:nvSpPr>
        <p:spPr>
          <a:xfrm>
            <a:off x="301752" y="310896"/>
            <a:ext cx="2788800" cy="196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p22"/>
          <p:cNvSpPr txBox="1"/>
          <p:nvPr/>
        </p:nvSpPr>
        <p:spPr>
          <a:xfrm>
            <a:off x="3209544" y="301752"/>
            <a:ext cx="530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6" name="Google Shape;106;p22"/>
          <p:cNvSpPr txBox="1"/>
          <p:nvPr/>
        </p:nvSpPr>
        <p:spPr>
          <a:xfrm>
            <a:off x="3209544" y="2020824"/>
            <a:ext cx="530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7" name="Google Shape;107;p22"/>
          <p:cNvSpPr txBox="1"/>
          <p:nvPr/>
        </p:nvSpPr>
        <p:spPr>
          <a:xfrm>
            <a:off x="6117336" y="301752"/>
            <a:ext cx="530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739896" y="374900"/>
            <a:ext cx="21672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22"/>
          <p:cNvSpPr txBox="1"/>
          <p:nvPr>
            <p:ph idx="3" type="body"/>
          </p:nvPr>
        </p:nvSpPr>
        <p:spPr>
          <a:xfrm>
            <a:off x="6665976" y="374904"/>
            <a:ext cx="21672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2"/>
          <p:cNvSpPr txBox="1"/>
          <p:nvPr>
            <p:ph idx="4" type="body"/>
          </p:nvPr>
        </p:nvSpPr>
        <p:spPr>
          <a:xfrm>
            <a:off x="6665976" y="2093976"/>
            <a:ext cx="21672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22"/>
          <p:cNvSpPr txBox="1"/>
          <p:nvPr/>
        </p:nvSpPr>
        <p:spPr>
          <a:xfrm>
            <a:off x="6117336" y="2020824"/>
            <a:ext cx="530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2" name="Google Shape;112;p22"/>
          <p:cNvSpPr txBox="1"/>
          <p:nvPr>
            <p:ph idx="5" type="body"/>
          </p:nvPr>
        </p:nvSpPr>
        <p:spPr>
          <a:xfrm>
            <a:off x="3739896" y="2093976"/>
            <a:ext cx="21672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azoquantum.com/article.aspx?ArticleID=397" TargetMode="External"/><Relationship Id="rId4" Type="http://schemas.openxmlformats.org/officeDocument/2006/relationships/hyperlink" Target="https://medium.com/quantum-london/quantum-computing-applications-for-agriculture-b0ce11c9c46e" TargetMode="External"/><Relationship Id="rId5" Type="http://schemas.openxmlformats.org/officeDocument/2006/relationships/hyperlink" Target="https://courses.csail.mit.edu/6.857/2019/files/NAE-report-on-quantum-computing.pdf" TargetMode="External"/><Relationship Id="rId6" Type="http://schemas.openxmlformats.org/officeDocument/2006/relationships/hyperlink" Target="https://arxiv.org/abs/2209.08246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Quantum Computing </a:t>
            </a:r>
            <a:endParaRPr sz="5500"/>
          </a:p>
        </p:txBody>
      </p:sp>
      <p:sp>
        <p:nvSpPr>
          <p:cNvPr id="118" name="Google Shape;118;p23"/>
          <p:cNvSpPr txBox="1"/>
          <p:nvPr>
            <p:ph idx="1" type="subTitle"/>
          </p:nvPr>
        </p:nvSpPr>
        <p:spPr>
          <a:xfrm>
            <a:off x="311700" y="2452050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Agriculture</a:t>
            </a:r>
            <a:endParaRPr sz="4000"/>
          </a:p>
        </p:txBody>
      </p:sp>
      <p:sp>
        <p:nvSpPr>
          <p:cNvPr id="119" name="Google Shape;119;p23"/>
          <p:cNvSpPr txBox="1"/>
          <p:nvPr>
            <p:ph idx="4294967295" type="body"/>
          </p:nvPr>
        </p:nvSpPr>
        <p:spPr>
          <a:xfrm>
            <a:off x="5135575" y="3910450"/>
            <a:ext cx="3939300" cy="11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Instructor: </a:t>
            </a:r>
            <a:r>
              <a:rPr lang="en"/>
              <a:t>Professor Ahmed Banafa</a:t>
            </a:r>
            <a:br>
              <a:rPr lang="en"/>
            </a:br>
            <a:endParaRPr/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CS589 - Special Topics: Quantum Computing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/>
          <p:nvPr>
            <p:ph type="title"/>
          </p:nvPr>
        </p:nvSpPr>
        <p:spPr>
          <a:xfrm>
            <a:off x="399500" y="522300"/>
            <a:ext cx="34200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Quantum Computing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for Pest Control</a:t>
            </a:r>
            <a:endParaRPr sz="2400"/>
          </a:p>
        </p:txBody>
      </p:sp>
      <p:sp>
        <p:nvSpPr>
          <p:cNvPr id="178" name="Google Shape;178;p32"/>
          <p:cNvSpPr txBox="1"/>
          <p:nvPr>
            <p:ph idx="1" type="body"/>
          </p:nvPr>
        </p:nvSpPr>
        <p:spPr>
          <a:xfrm>
            <a:off x="228600" y="1762400"/>
            <a:ext cx="4893300" cy="275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simulations model pest life cycles, behavior, and interactions with crops.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Predict and monitor pest outbreaks, identifying high-risk areas.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Develop targeted pesticides and biocontrols, minimizing environmental impact.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Optimize timing and application of pest control measures for maximum effectiveness.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computing identifies vulnerabilities in pest biology for novel control strategies.</a:t>
            </a:r>
            <a:endParaRPr sz="1500"/>
          </a:p>
        </p:txBody>
      </p:sp>
      <p:pic>
        <p:nvPicPr>
          <p:cNvPr id="179" name="Google Shape;179;p32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272" y="28575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/>
          <p:nvPr>
            <p:ph type="title"/>
          </p:nvPr>
        </p:nvSpPr>
        <p:spPr>
          <a:xfrm>
            <a:off x="228600" y="804675"/>
            <a:ext cx="43434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Optimizing Supply Chains with Quantum Computing</a:t>
            </a:r>
            <a:endParaRPr/>
          </a:p>
        </p:txBody>
      </p:sp>
      <p:sp>
        <p:nvSpPr>
          <p:cNvPr id="184" name="Google Shape;184;p33"/>
          <p:cNvSpPr txBox="1"/>
          <p:nvPr>
            <p:ph idx="1" type="body"/>
          </p:nvPr>
        </p:nvSpPr>
        <p:spPr>
          <a:xfrm>
            <a:off x="228600" y="1901950"/>
            <a:ext cx="4343400" cy="269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75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Quantum computing can improve the efficiency and sustainability of agricultural supply chains.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Simulations can model and optimize complex factors like weather, demand, and transportation.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This leads to reduced waste, lower costs, and increased profitability.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Real-time monitoring and optimization can respond to disruptions and changing conditions.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Quantum-enhanced logistics optimize routes, reducing delivery times and carbon emissions.</a:t>
            </a:r>
            <a:endParaRPr/>
          </a:p>
        </p:txBody>
      </p:sp>
      <p:pic>
        <p:nvPicPr>
          <p:cNvPr id="185" name="Google Shape;185;p33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1297" y="285750"/>
            <a:ext cx="3657600" cy="4572000"/>
          </a:xfrm>
          <a:prstGeom prst="round2DiagRect">
            <a:avLst>
              <a:gd fmla="val 16667" name="adj1"/>
              <a:gd fmla="val 0" name="adj2"/>
            </a:avLst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/>
          <p:nvPr>
            <p:ph type="title"/>
          </p:nvPr>
        </p:nvSpPr>
        <p:spPr>
          <a:xfrm>
            <a:off x="548650" y="447650"/>
            <a:ext cx="3556800" cy="86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Studies: Quantum Computing in Agriculture</a:t>
            </a:r>
            <a:endParaRPr/>
          </a:p>
        </p:txBody>
      </p:sp>
      <p:sp>
        <p:nvSpPr>
          <p:cNvPr id="190" name="Google Shape;190;p34"/>
          <p:cNvSpPr txBox="1"/>
          <p:nvPr>
            <p:ph idx="1" type="body"/>
          </p:nvPr>
        </p:nvSpPr>
        <p:spPr>
          <a:xfrm>
            <a:off x="432150" y="1316450"/>
            <a:ext cx="4743900" cy="342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BASF and IBM are collaborating to develop more sustainable fertilizers using quantum computing.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Microsoft and Land O'Lakes are partnering to optimize agricultural supply chains using quantum-inspired algorithms.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ProteinQure is using quantum computing to design more effective and environmentally friendly pesticides.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QubitLife is leveraging quantum computing to develop drought-resistant crops.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Other companies are exploring quantum computing for soil analysis, disease detection, and livestock management.</a:t>
            </a:r>
            <a:endParaRPr sz="1300"/>
          </a:p>
        </p:txBody>
      </p:sp>
      <p:pic>
        <p:nvPicPr>
          <p:cNvPr id="191" name="Google Shape;191;p34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0611" y="252438"/>
            <a:ext cx="3657600" cy="4572000"/>
          </a:xfrm>
          <a:prstGeom prst="roundRect">
            <a:avLst>
              <a:gd fmla="val 8475" name="adj"/>
            </a:avLst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type="title"/>
          </p:nvPr>
        </p:nvSpPr>
        <p:spPr>
          <a:xfrm>
            <a:off x="4085350" y="619800"/>
            <a:ext cx="42576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Limitations</a:t>
            </a:r>
            <a:endParaRPr/>
          </a:p>
        </p:txBody>
      </p:sp>
      <p:sp>
        <p:nvSpPr>
          <p:cNvPr id="196" name="Google Shape;196;p35"/>
          <p:cNvSpPr txBox="1"/>
          <p:nvPr>
            <p:ph idx="1" type="body"/>
          </p:nvPr>
        </p:nvSpPr>
        <p:spPr>
          <a:xfrm>
            <a:off x="4175775" y="1550475"/>
            <a:ext cx="4805700" cy="269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High cost of quantum hardware and maintenance.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Limited availability of skilled quantum computing experts.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computers are highly sensitive to environmental disturbances.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Ethical considerations surrounding data privacy and security.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computing is still in its early stages of development.</a:t>
            </a:r>
            <a:endParaRPr sz="1500"/>
          </a:p>
        </p:txBody>
      </p:sp>
      <p:pic>
        <p:nvPicPr>
          <p:cNvPr id="197" name="Google Shape;197;p35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742950"/>
            <a:ext cx="3657600" cy="3657600"/>
          </a:xfrm>
          <a:prstGeom prst="roundRect">
            <a:avLst>
              <a:gd fmla="val 50000" name="adj"/>
            </a:avLst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/>
          <p:nvPr>
            <p:ph type="title"/>
          </p:nvPr>
        </p:nvSpPr>
        <p:spPr>
          <a:xfrm>
            <a:off x="340975" y="493125"/>
            <a:ext cx="4573500" cy="86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Quantum Computing: Shaping the Future of Agriculture</a:t>
            </a:r>
            <a:endParaRPr sz="2400"/>
          </a:p>
        </p:txBody>
      </p:sp>
      <p:sp>
        <p:nvSpPr>
          <p:cNvPr id="202" name="Google Shape;202;p36"/>
          <p:cNvSpPr txBox="1"/>
          <p:nvPr>
            <p:ph idx="1" type="body"/>
          </p:nvPr>
        </p:nvSpPr>
        <p:spPr>
          <a:xfrm>
            <a:off x="237225" y="1461875"/>
            <a:ext cx="5008200" cy="3216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computing will revolutionize many aspects of agriculture, including crop breeding, pest control, and supply chain management.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Advancements in quantum algorithms and hardware will accelerate progress in quantum computing for agriculture.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Partnerships between quantum computing companies, agribusinesses, and research institutions will be crucial.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Governments and investors will play a key role in supporting the development and adoption of quantum computing in agriculture.</a:t>
            </a:r>
            <a:endParaRPr sz="1500"/>
          </a:p>
        </p:txBody>
      </p:sp>
      <p:pic>
        <p:nvPicPr>
          <p:cNvPr id="203" name="Google Shape;203;p36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0611" y="285738"/>
            <a:ext cx="3657600" cy="4572000"/>
          </a:xfrm>
          <a:prstGeom prst="roundRect">
            <a:avLst>
              <a:gd fmla="val 8475" name="adj"/>
            </a:avLst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type="title"/>
          </p:nvPr>
        </p:nvSpPr>
        <p:spPr>
          <a:xfrm>
            <a:off x="4245000" y="326400"/>
            <a:ext cx="4332600" cy="80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 Considerations in Quantum Agriculture</a:t>
            </a:r>
            <a:endParaRPr/>
          </a:p>
        </p:txBody>
      </p:sp>
      <p:sp>
        <p:nvSpPr>
          <p:cNvPr id="208" name="Google Shape;208;p37"/>
          <p:cNvSpPr txBox="1"/>
          <p:nvPr>
            <p:ph idx="1" type="body"/>
          </p:nvPr>
        </p:nvSpPr>
        <p:spPr>
          <a:xfrm>
            <a:off x="4162275" y="1309475"/>
            <a:ext cx="4764900" cy="337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Data privacy concerns</a:t>
            </a:r>
            <a:r>
              <a:rPr lang="en" sz="1500"/>
              <a:t>: Who owns the agricultural data collected and how is it protected?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Algorithmic bias:</a:t>
            </a:r>
            <a:r>
              <a:rPr lang="en" sz="1500"/>
              <a:t> Could quantum algorithms perpetuate existing inequalities or create new ones?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Impact on small-scale farmers:</a:t>
            </a:r>
            <a:r>
              <a:rPr lang="en" sz="1500"/>
              <a:t> Will they be able to afford and access quantum technologies?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Environmental impact:</a:t>
            </a:r>
            <a:r>
              <a:rPr lang="en" sz="1500"/>
              <a:t> Could unintended consequences arise from large-scale quantum computing use?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Responsible development:</a:t>
            </a:r>
            <a:r>
              <a:rPr lang="en" sz="1500"/>
              <a:t> How can we ensure ethical considerations are integrated into quantum agricultural research?</a:t>
            </a:r>
            <a:endParaRPr sz="1500"/>
          </a:p>
        </p:txBody>
      </p:sp>
      <p:pic>
        <p:nvPicPr>
          <p:cNvPr id="209" name="Google Shape;209;p37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65" y="285755"/>
            <a:ext cx="3657600" cy="4572000"/>
          </a:xfrm>
          <a:prstGeom prst="roundRect">
            <a:avLst>
              <a:gd fmla="val 8343" name="adj"/>
            </a:avLst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/>
          <p:nvPr>
            <p:ph type="title"/>
          </p:nvPr>
        </p:nvSpPr>
        <p:spPr>
          <a:xfrm>
            <a:off x="384048" y="329184"/>
            <a:ext cx="3154800" cy="86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Thoughts</a:t>
            </a:r>
            <a:endParaRPr/>
          </a:p>
        </p:txBody>
      </p:sp>
      <p:sp>
        <p:nvSpPr>
          <p:cNvPr id="214" name="Google Shape;214;p38"/>
          <p:cNvSpPr txBox="1"/>
          <p:nvPr>
            <p:ph idx="1" type="body"/>
          </p:nvPr>
        </p:nvSpPr>
        <p:spPr>
          <a:xfrm>
            <a:off x="252975" y="1469125"/>
            <a:ext cx="4813200" cy="30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computing offers transformative potential for the agriculture industry.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can optimize crop yields, develop efficient fertilizers, and enhance pest control.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This technology addresses the global challenges of food security and sustainability.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Continued research, investment, and collaboration are essential to fully realize these benefits.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computing as the potential to transform agriculture and create a more sustainable future.</a:t>
            </a:r>
            <a:endParaRPr sz="1500"/>
          </a:p>
        </p:txBody>
      </p:sp>
      <p:pic>
        <p:nvPicPr>
          <p:cNvPr id="215" name="Google Shape;215;p38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3150" y="28575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/>
          <p:nvPr>
            <p:ph type="title"/>
          </p:nvPr>
        </p:nvSpPr>
        <p:spPr>
          <a:xfrm>
            <a:off x="548675" y="603500"/>
            <a:ext cx="79239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20" name="Google Shape;220;p39"/>
          <p:cNvSpPr txBox="1"/>
          <p:nvPr>
            <p:ph idx="1" type="body"/>
          </p:nvPr>
        </p:nvSpPr>
        <p:spPr>
          <a:xfrm>
            <a:off x="548679" y="1408175"/>
            <a:ext cx="81291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u="sng">
                <a:solidFill>
                  <a:schemeClr val="hlink"/>
                </a:solidFill>
                <a:hlinkClick r:id="rId3"/>
              </a:rPr>
              <a:t>AZoQuantum. (2023). The Use of Quantum Technology in Agriculture.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Ray, S. (2022). Quantum computing for agriculture. Medium.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u="sng">
                <a:solidFill>
                  <a:schemeClr val="hlink"/>
                </a:solidFill>
                <a:hlinkClick r:id="rId5"/>
              </a:rPr>
              <a:t>National Academies of Sciences, Engineering, and Medicine. (2019). Quantum computing: Progress and prospects. National Academies Press.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u="sng">
                <a:solidFill>
                  <a:schemeClr val="hlink"/>
                </a:solidFill>
                <a:hlinkClick r:id="rId6"/>
              </a:rPr>
              <a:t>Huang, H., &amp; Liu, N. (2022). Quantum algorithms for supply chain optimization. In International Conference on Service Systems and Service Management (pp. 359-368). Springer, Cham.</a:t>
            </a:r>
            <a:endParaRPr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40"/>
          <p:cNvPicPr preferRelativeResize="0"/>
          <p:nvPr/>
        </p:nvPicPr>
        <p:blipFill rotWithShape="1">
          <a:blip r:embed="rId3">
            <a:alphaModFix/>
          </a:blip>
          <a:srcRect b="9312" l="10385" r="10274" t="5334"/>
          <a:stretch/>
        </p:blipFill>
        <p:spPr>
          <a:xfrm>
            <a:off x="2655075" y="410550"/>
            <a:ext cx="3839025" cy="4129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1152475"/>
            <a:ext cx="8520600" cy="14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Akshaykumar Patel (19938)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Prince Paneliya (19885)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Abhishek Sukhadiya (20076)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152475"/>
            <a:ext cx="8520600" cy="38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Quantum Computing Fundamentals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Quantum Computing in Agriculture: Overview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Crop Optimization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Fertilizer Development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Pest Control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Supply Chain Management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Case Studies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Challenges and Limitations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Future Outlook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Ethical Considerations</a:t>
            </a:r>
            <a:endParaRPr sz="4857"/>
          </a:p>
          <a:p>
            <a:pPr indent="-29300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83529"/>
              <a:buChar char="●"/>
            </a:pPr>
            <a:r>
              <a:rPr lang="en" sz="4857"/>
              <a:t>Conclusion</a:t>
            </a:r>
            <a:endParaRPr sz="4857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476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Font typeface="Georgia"/>
              <a:buChar char="●"/>
            </a:pPr>
            <a:r>
              <a:t/>
            </a:r>
            <a:endParaRPr sz="1200">
              <a:solidFill>
                <a:srgbClr val="1F1F1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293725" y="423225"/>
            <a:ext cx="3280500" cy="196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Computing: A New Era for Agriculture</a:t>
            </a:r>
            <a:endParaRPr/>
          </a:p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3739896" y="944063"/>
            <a:ext cx="21672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growing global population is </a:t>
            </a:r>
            <a:r>
              <a:rPr b="1" lang="en"/>
              <a:t>increasing the demand for food</a:t>
            </a:r>
            <a:r>
              <a:rPr lang="en"/>
              <a:t>, putting a strain on resources.</a:t>
            </a:r>
            <a:endParaRPr/>
          </a:p>
        </p:txBody>
      </p:sp>
      <p:sp>
        <p:nvSpPr>
          <p:cNvPr id="137" name="Google Shape;137;p26"/>
          <p:cNvSpPr txBox="1"/>
          <p:nvPr>
            <p:ph idx="3" type="body"/>
          </p:nvPr>
        </p:nvSpPr>
        <p:spPr>
          <a:xfrm>
            <a:off x="6665976" y="944067"/>
            <a:ext cx="21672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60"/>
              <a:t>Quantum computing utilizes quantum mechanics to solve </a:t>
            </a:r>
            <a:r>
              <a:rPr b="1" lang="en" sz="1660"/>
              <a:t>complex problems</a:t>
            </a:r>
            <a:r>
              <a:rPr lang="en" sz="1660"/>
              <a:t> traditional approach cannot.</a:t>
            </a:r>
            <a:endParaRPr sz="166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260"/>
          </a:p>
        </p:txBody>
      </p:sp>
      <p:sp>
        <p:nvSpPr>
          <p:cNvPr id="138" name="Google Shape;138;p26"/>
          <p:cNvSpPr txBox="1"/>
          <p:nvPr>
            <p:ph idx="4" type="body"/>
          </p:nvPr>
        </p:nvSpPr>
        <p:spPr>
          <a:xfrm>
            <a:off x="6665976" y="2855713"/>
            <a:ext cx="21672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By revolutionizing agriculture, quantum computing addresses </a:t>
            </a:r>
            <a:br>
              <a:rPr lang="en"/>
            </a:br>
            <a:r>
              <a:rPr lang="en" sz="1359"/>
              <a:t>- food security </a:t>
            </a:r>
            <a:br>
              <a:rPr lang="en" sz="1359"/>
            </a:br>
            <a:r>
              <a:rPr lang="en" sz="1359"/>
              <a:t>- sustainability challenges.</a:t>
            </a:r>
            <a:endParaRPr sz="1391"/>
          </a:p>
        </p:txBody>
      </p:sp>
      <p:sp>
        <p:nvSpPr>
          <p:cNvPr id="139" name="Google Shape;139;p26"/>
          <p:cNvSpPr txBox="1"/>
          <p:nvPr>
            <p:ph idx="5" type="body"/>
          </p:nvPr>
        </p:nvSpPr>
        <p:spPr>
          <a:xfrm>
            <a:off x="3739896" y="2855713"/>
            <a:ext cx="21672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computing can </a:t>
            </a:r>
            <a:br>
              <a:rPr lang="en"/>
            </a:br>
            <a:r>
              <a:rPr lang="en" sz="1391"/>
              <a:t>- optimize crop yields </a:t>
            </a:r>
            <a:br>
              <a:rPr lang="en" sz="1391"/>
            </a:br>
            <a:r>
              <a:rPr lang="en" sz="1391"/>
              <a:t>- develop efficient fertilizers</a:t>
            </a:r>
            <a:br>
              <a:rPr lang="en" sz="1391"/>
            </a:br>
            <a:r>
              <a:rPr lang="en" sz="1391"/>
              <a:t>- enhance pest control.</a:t>
            </a:r>
            <a:endParaRPr sz="139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59"/>
          </a:p>
        </p:txBody>
      </p:sp>
      <p:pic>
        <p:nvPicPr>
          <p:cNvPr id="140" name="Google Shape;140;p26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2174625"/>
            <a:ext cx="2696700" cy="2635200"/>
          </a:xfrm>
          <a:prstGeom prst="teardrop">
            <a:avLst>
              <a:gd fmla="val 100000" name="adj"/>
            </a:avLst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- Integration into QC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Aim: increase agricultural productivity with minimizing inputs and pollutants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Traditional agriculture challenges</a:t>
            </a:r>
            <a:endParaRPr sz="1700"/>
          </a:p>
          <a:p>
            <a:pPr indent="-320885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3"/>
              <a:buChar char="-"/>
            </a:pPr>
            <a:r>
              <a:rPr lang="en" sz="1453"/>
              <a:t>Resource allocation</a:t>
            </a:r>
            <a:endParaRPr sz="1453"/>
          </a:p>
          <a:p>
            <a:pPr indent="-320885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3"/>
              <a:buChar char="-"/>
            </a:pPr>
            <a:r>
              <a:rPr lang="en" sz="1453"/>
              <a:t>Precise monitoring of environmental conditions</a:t>
            </a:r>
            <a:endParaRPr sz="1453"/>
          </a:p>
          <a:p>
            <a:pPr indent="-320885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3"/>
              <a:buChar char="-"/>
            </a:pPr>
            <a:r>
              <a:rPr lang="en" sz="1453"/>
              <a:t>Intelligent decision-making for optimal crop production</a:t>
            </a:r>
            <a:endParaRPr sz="1453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Quantum-enhanced machine learning models for </a:t>
            </a:r>
            <a:endParaRPr sz="17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464"/>
              <a:t>agricultural productivity</a:t>
            </a:r>
            <a:r>
              <a:rPr lang="en" sz="1700"/>
              <a:t> </a:t>
            </a:r>
            <a:endParaRPr sz="17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464"/>
              <a:t>crop disease prediction</a:t>
            </a:r>
            <a:endParaRPr sz="1464"/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can be assessed for climate change impact (via modeling and simulation tools)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384051" y="329175"/>
            <a:ext cx="4188000" cy="86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Quantum Computing Fundamentals</a:t>
            </a:r>
            <a:endParaRPr/>
          </a:p>
        </p:txBody>
      </p:sp>
      <p:sp>
        <p:nvSpPr>
          <p:cNvPr id="151" name="Google Shape;151;p28"/>
          <p:cNvSpPr txBox="1"/>
          <p:nvPr>
            <p:ph idx="1" type="body"/>
          </p:nvPr>
        </p:nvSpPr>
        <p:spPr>
          <a:xfrm>
            <a:off x="336775" y="1545325"/>
            <a:ext cx="4798800" cy="30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Quantum computing harnesses the power of quantum mechanics to perform complex calculations.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Qubits can exist in </a:t>
            </a:r>
            <a:r>
              <a:rPr b="1" lang="en" sz="1300"/>
              <a:t>superposition</a:t>
            </a:r>
            <a:r>
              <a:rPr lang="en" sz="1300"/>
              <a:t>, representing 0 and 1 simultaneously (u</a:t>
            </a:r>
            <a:r>
              <a:rPr lang="en" sz="1300"/>
              <a:t>nlike classical bits</a:t>
            </a:r>
            <a:r>
              <a:rPr lang="en" sz="1300"/>
              <a:t>)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Entanglement </a:t>
            </a:r>
            <a:r>
              <a:rPr lang="en" sz="1300"/>
              <a:t>allows qubits to become interconnected, influencing each other's states(</a:t>
            </a:r>
            <a:r>
              <a:rPr lang="en" sz="1300"/>
              <a:t>correlation</a:t>
            </a:r>
            <a:r>
              <a:rPr lang="en" sz="1300"/>
              <a:t>)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Quantum computers excel at solving problems that are intractable for classical computers.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This speed and efficiency open doors to advancements in various fields, including agriculture.</a:t>
            </a:r>
            <a:endParaRPr sz="1300"/>
          </a:p>
        </p:txBody>
      </p:sp>
      <p:pic>
        <p:nvPicPr>
          <p:cNvPr id="152" name="Google Shape;152;p28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5375" y="334975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title"/>
          </p:nvPr>
        </p:nvSpPr>
        <p:spPr>
          <a:xfrm>
            <a:off x="228600" y="228600"/>
            <a:ext cx="8686800" cy="85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Computing in Agriculture</a:t>
            </a:r>
            <a:endParaRPr/>
          </a:p>
        </p:txBody>
      </p:sp>
      <p:sp>
        <p:nvSpPr>
          <p:cNvPr id="157" name="Google Shape;157;p29"/>
          <p:cNvSpPr txBox="1"/>
          <p:nvPr>
            <p:ph idx="1" type="body"/>
          </p:nvPr>
        </p:nvSpPr>
        <p:spPr>
          <a:xfrm>
            <a:off x="1042426" y="1244300"/>
            <a:ext cx="18423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Crop Optimization: </a:t>
            </a:r>
            <a:br>
              <a:rPr b="1" lang="en"/>
            </a:br>
            <a:r>
              <a:rPr lang="en"/>
              <a:t>Quantum algorithms can analyze vast datasets to identify optimal crop varieties and growing conditions.</a:t>
            </a:r>
            <a:endParaRPr/>
          </a:p>
        </p:txBody>
      </p:sp>
      <p:sp>
        <p:nvSpPr>
          <p:cNvPr id="158" name="Google Shape;158;p29"/>
          <p:cNvSpPr txBox="1"/>
          <p:nvPr>
            <p:ph idx="3" type="body"/>
          </p:nvPr>
        </p:nvSpPr>
        <p:spPr>
          <a:xfrm>
            <a:off x="7109150" y="1243575"/>
            <a:ext cx="19113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Fertilizer Development:</a:t>
            </a:r>
            <a:r>
              <a:rPr lang="en"/>
              <a:t> </a:t>
            </a:r>
            <a:br>
              <a:rPr lang="en"/>
            </a:br>
            <a:r>
              <a:rPr lang="en"/>
              <a:t>Quantum simulations can design fertilizers that are more efficient and environmentally friendly.</a:t>
            </a:r>
            <a:endParaRPr/>
          </a:p>
        </p:txBody>
      </p:sp>
      <p:sp>
        <p:nvSpPr>
          <p:cNvPr id="159" name="Google Shape;159;p29"/>
          <p:cNvSpPr txBox="1"/>
          <p:nvPr>
            <p:ph idx="4" type="body"/>
          </p:nvPr>
        </p:nvSpPr>
        <p:spPr>
          <a:xfrm>
            <a:off x="7178051" y="3346700"/>
            <a:ext cx="18423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Pest Control: </a:t>
            </a:r>
            <a:br>
              <a:rPr b="1" lang="en"/>
            </a:br>
            <a:r>
              <a:rPr lang="en"/>
              <a:t>Quantum computing can help develop targeted pest control strategies, reducing the need for harmful chemicals.</a:t>
            </a:r>
            <a:endParaRPr/>
          </a:p>
        </p:txBody>
      </p:sp>
      <p:sp>
        <p:nvSpPr>
          <p:cNvPr id="160" name="Google Shape;160;p29"/>
          <p:cNvSpPr txBox="1"/>
          <p:nvPr>
            <p:ph idx="5" type="body"/>
          </p:nvPr>
        </p:nvSpPr>
        <p:spPr>
          <a:xfrm>
            <a:off x="1042426" y="3347425"/>
            <a:ext cx="18423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Supply Chain Management:</a:t>
            </a:r>
            <a:r>
              <a:rPr lang="en"/>
              <a:t> </a:t>
            </a:r>
            <a:br>
              <a:rPr lang="en"/>
            </a:br>
            <a:r>
              <a:rPr lang="en"/>
              <a:t>Quantum optimization algorithms can improve the efficiency and sustainability of agricultural supply chains.</a:t>
            </a:r>
            <a:endParaRPr/>
          </a:p>
        </p:txBody>
      </p:sp>
      <p:pic>
        <p:nvPicPr>
          <p:cNvPr id="161" name="Google Shape;161;p29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088" y="1436336"/>
            <a:ext cx="3173100" cy="3173100"/>
          </a:xfrm>
          <a:prstGeom prst="roundRect">
            <a:avLst>
              <a:gd fmla="val 50000" name="adj"/>
            </a:avLst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228600" y="507275"/>
            <a:ext cx="48933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Crop Optimization with Quantum Computing</a:t>
            </a:r>
            <a:endParaRPr/>
          </a:p>
        </p:txBody>
      </p:sp>
      <p:sp>
        <p:nvSpPr>
          <p:cNvPr id="166" name="Google Shape;166;p30"/>
          <p:cNvSpPr txBox="1"/>
          <p:nvPr>
            <p:ph idx="1" type="body"/>
          </p:nvPr>
        </p:nvSpPr>
        <p:spPr>
          <a:xfrm>
            <a:off x="228600" y="1613625"/>
            <a:ext cx="4758300" cy="298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algorithms analyze vast datasets to identify optimal crop varieties.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simulations model complex biological processes like photosynthesis.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This leads to crops that are more resilient to disease, drought, and pests.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Crops can be optimized for specific growing conditions and environments.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Increased yields and reduced resource consumption are possible benefits.</a:t>
            </a:r>
            <a:endParaRPr sz="1500"/>
          </a:p>
        </p:txBody>
      </p:sp>
      <p:pic>
        <p:nvPicPr>
          <p:cNvPr id="167" name="Google Shape;167;p30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022" y="235350"/>
            <a:ext cx="3657600" cy="4572000"/>
          </a:xfrm>
          <a:prstGeom prst="round2DiagRect">
            <a:avLst>
              <a:gd fmla="val 11538" name="adj1"/>
              <a:gd fmla="val 11220" name="adj2"/>
            </a:avLst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4331251" y="280875"/>
            <a:ext cx="4490400" cy="109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Fertilizer Development with Quantum Computing</a:t>
            </a:r>
            <a:endParaRPr/>
          </a:p>
        </p:txBody>
      </p:sp>
      <p:sp>
        <p:nvSpPr>
          <p:cNvPr id="172" name="Google Shape;172;p31"/>
          <p:cNvSpPr txBox="1"/>
          <p:nvPr>
            <p:ph idx="1" type="body"/>
          </p:nvPr>
        </p:nvSpPr>
        <p:spPr>
          <a:xfrm>
            <a:off x="4331250" y="1820475"/>
            <a:ext cx="4521600" cy="27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algorithms can simulate molecular interactions at the atomic level.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This allows for the design of fertilizers that are precisely tailored to specific crops and soil conditions.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computing can optimize fertilizer formulations for maximum nutrient uptake efficiency.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Potential benefits include reduced environmental impact, increased crop yields, and cost savings.</a:t>
            </a:r>
            <a:endParaRPr sz="1500"/>
          </a:p>
        </p:txBody>
      </p:sp>
      <p:pic>
        <p:nvPicPr>
          <p:cNvPr id="173" name="Google Shape;173;p31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70" y="264977"/>
            <a:ext cx="3657600" cy="4572000"/>
          </a:xfrm>
          <a:prstGeom prst="roundRect">
            <a:avLst>
              <a:gd fmla="val 9998" name="adj"/>
            </a:avLst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